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5"/>
  </p:notesMasterIdLst>
  <p:sldIdLst>
    <p:sldId id="343" r:id="rId2"/>
    <p:sldId id="417" r:id="rId3"/>
    <p:sldId id="499" r:id="rId4"/>
    <p:sldId id="500" r:id="rId5"/>
    <p:sldId id="498" r:id="rId6"/>
    <p:sldId id="501" r:id="rId7"/>
    <p:sldId id="506" r:id="rId8"/>
    <p:sldId id="502" r:id="rId9"/>
    <p:sldId id="418" r:id="rId10"/>
    <p:sldId id="420" r:id="rId11"/>
    <p:sldId id="496" r:id="rId12"/>
    <p:sldId id="423" r:id="rId13"/>
    <p:sldId id="424" r:id="rId14"/>
    <p:sldId id="425" r:id="rId15"/>
    <p:sldId id="473" r:id="rId16"/>
    <p:sldId id="426" r:id="rId17"/>
    <p:sldId id="472" r:id="rId18"/>
    <p:sldId id="511" r:id="rId19"/>
    <p:sldId id="512" r:id="rId20"/>
    <p:sldId id="430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507" r:id="rId32"/>
    <p:sldId id="467" r:id="rId33"/>
    <p:sldId id="448" r:id="rId34"/>
    <p:sldId id="449" r:id="rId35"/>
    <p:sldId id="450" r:id="rId36"/>
    <p:sldId id="451" r:id="rId37"/>
    <p:sldId id="452" r:id="rId38"/>
    <p:sldId id="456" r:id="rId39"/>
    <p:sldId id="458" r:id="rId40"/>
    <p:sldId id="461" r:id="rId41"/>
    <p:sldId id="459" r:id="rId42"/>
    <p:sldId id="513" r:id="rId43"/>
    <p:sldId id="462" r:id="rId44"/>
    <p:sldId id="495" r:id="rId45"/>
    <p:sldId id="463" r:id="rId46"/>
    <p:sldId id="464" r:id="rId47"/>
    <p:sldId id="466" r:id="rId48"/>
    <p:sldId id="484" r:id="rId49"/>
    <p:sldId id="485" r:id="rId50"/>
    <p:sldId id="486" r:id="rId51"/>
    <p:sldId id="488" r:id="rId52"/>
    <p:sldId id="395" r:id="rId53"/>
    <p:sldId id="346" r:id="rId54"/>
    <p:sldId id="364" r:id="rId55"/>
    <p:sldId id="397" r:id="rId56"/>
    <p:sldId id="398" r:id="rId57"/>
    <p:sldId id="399" r:id="rId58"/>
    <p:sldId id="468" r:id="rId59"/>
    <p:sldId id="494" r:id="rId60"/>
    <p:sldId id="348" r:id="rId61"/>
    <p:sldId id="510" r:id="rId62"/>
    <p:sldId id="492" r:id="rId63"/>
    <p:sldId id="371" r:id="rId64"/>
    <p:sldId id="349" r:id="rId65"/>
    <p:sldId id="378" r:id="rId66"/>
    <p:sldId id="379" r:id="rId67"/>
    <p:sldId id="380" r:id="rId68"/>
    <p:sldId id="381" r:id="rId69"/>
    <p:sldId id="351" r:id="rId70"/>
    <p:sldId id="382" r:id="rId71"/>
    <p:sldId id="384" r:id="rId72"/>
    <p:sldId id="352" r:id="rId73"/>
    <p:sldId id="490" r:id="rId74"/>
    <p:sldId id="491" r:id="rId75"/>
    <p:sldId id="411" r:id="rId76"/>
    <p:sldId id="493" r:id="rId77"/>
    <p:sldId id="413" r:id="rId78"/>
    <p:sldId id="414" r:id="rId79"/>
    <p:sldId id="469" r:id="rId80"/>
    <p:sldId id="470" r:id="rId81"/>
    <p:sldId id="471" r:id="rId82"/>
    <p:sldId id="474" r:id="rId83"/>
    <p:sldId id="475" r:id="rId84"/>
    <p:sldId id="476" r:id="rId85"/>
    <p:sldId id="477" r:id="rId86"/>
    <p:sldId id="480" r:id="rId87"/>
    <p:sldId id="478" r:id="rId88"/>
    <p:sldId id="479" r:id="rId89"/>
    <p:sldId id="415" r:id="rId90"/>
    <p:sldId id="416" r:id="rId91"/>
    <p:sldId id="504" r:id="rId92"/>
    <p:sldId id="509" r:id="rId93"/>
    <p:sldId id="342" r:id="rId94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1" autoAdjust="0"/>
    <p:restoredTop sz="94660"/>
  </p:normalViewPr>
  <p:slideViewPr>
    <p:cSldViewPr>
      <p:cViewPr varScale="1">
        <p:scale>
          <a:sx n="112" d="100"/>
          <a:sy n="112" d="100"/>
        </p:scale>
        <p:origin x="1128" y="77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2A009-FED7-4C42-A4C1-9D60AAF9051C}" type="datetimeFigureOut">
              <a:rPr lang="nl-NL" smtClean="0"/>
              <a:t>16-3-2015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B3069-15DD-4CA2-B4B5-511140E3AAF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84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3069-15DD-4CA2-B4B5-511140E3AAF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52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Source: http://www.unix-ag.uni-kl.de/~guenther/images/failure-small.jpg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3069-15DD-4CA2-B4B5-511140E3AAF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28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Source: http://eugenedvorkin.com/wp-content/gallery/cache/220__320x240_code_reviews.jpg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3069-15DD-4CA2-B4B5-511140E3AAF1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448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First time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admin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3069-15DD-4CA2-B4B5-511140E3AAF1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2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Package </a:t>
            </a:r>
            <a:r>
              <a:rPr lang="nl-NL" dirty="0" err="1" smtClean="0"/>
              <a:t>tangle</a:t>
            </a:r>
            <a:r>
              <a:rPr lang="nl-NL" dirty="0" smtClean="0"/>
              <a:t> index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duplications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Jenkins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3069-15DD-4CA2-B4B5-511140E3AAF1}" type="slidenum">
              <a:rPr lang="nl-NL" smtClean="0"/>
              <a:t>83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939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Package </a:t>
            </a:r>
            <a:r>
              <a:rPr lang="nl-NL" dirty="0" err="1" smtClean="0"/>
              <a:t>tangle</a:t>
            </a:r>
            <a:r>
              <a:rPr lang="nl-NL" dirty="0" smtClean="0"/>
              <a:t> index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duplications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Jenkins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3069-15DD-4CA2-B4B5-511140E3AAF1}" type="slidenum">
              <a:rPr lang="nl-NL" smtClean="0"/>
              <a:t>84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93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1908810"/>
            <a:ext cx="6858000" cy="244144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-1" y="2000250"/>
            <a:ext cx="6858000" cy="2054678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-1" y="4109359"/>
            <a:ext cx="6858000" cy="176893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9" y="2114551"/>
            <a:ext cx="6515100" cy="1102519"/>
          </a:xfrm>
        </p:spPr>
        <p:txBody>
          <a:bodyPr anchor="b">
            <a:noAutofit/>
          </a:bodyPr>
          <a:lstStyle>
            <a:lvl1pPr>
              <a:defRPr sz="54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4" y="3600450"/>
            <a:ext cx="6000750" cy="40005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3400" y="4767263"/>
            <a:ext cx="2171700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3443288" y="1807369"/>
            <a:ext cx="5143500" cy="1528763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 rot="5400000">
            <a:off x="3501152" y="1928099"/>
            <a:ext cx="5143500" cy="128730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6400" y="205979"/>
            <a:ext cx="1085850" cy="4388644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205979"/>
            <a:ext cx="4764881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0" y="4767263"/>
            <a:ext cx="5715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2761107" y="2515743"/>
            <a:ext cx="5143500" cy="112014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1908810"/>
            <a:ext cx="6858000" cy="244144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-1" y="2000250"/>
            <a:ext cx="6858000" cy="2054678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-1" y="4109359"/>
            <a:ext cx="6858000" cy="17689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9" y="2114550"/>
            <a:ext cx="6515100" cy="1097280"/>
          </a:xfrm>
        </p:spPr>
        <p:txBody>
          <a:bodyPr anchor="b" anchorCtr="0">
            <a:noAutofit/>
          </a:bodyPr>
          <a:lstStyle>
            <a:lvl1pPr algn="ctr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4" y="3600450"/>
            <a:ext cx="6000750" cy="411480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3400" y="4767263"/>
            <a:ext cx="21717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69514" y="3291840"/>
            <a:ext cx="912114" cy="273844"/>
          </a:xfrm>
        </p:spPr>
        <p:txBody>
          <a:bodyPr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14166" y="319583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spc="113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2400" spc="113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1438" y="319583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spc="113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2400" spc="113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4788"/>
            <a:ext cx="4229100" cy="709613"/>
          </a:xfrm>
        </p:spPr>
        <p:txBody>
          <a:bodyPr anchor="ctr"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1289304"/>
            <a:ext cx="6185916" cy="340156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29150" y="121158"/>
            <a:ext cx="2228850" cy="8641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205740"/>
            <a:ext cx="2057400" cy="70866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608576" y="100584"/>
            <a:ext cx="5715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4608576" y="100584"/>
            <a:ext cx="5715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660" y="1287780"/>
            <a:ext cx="6187440" cy="339852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29150" y="121158"/>
            <a:ext cx="2228850" cy="8641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8576" y="100584"/>
            <a:ext cx="5715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71450"/>
            <a:ext cx="4229100" cy="754380"/>
          </a:xfrm>
        </p:spPr>
        <p:txBody>
          <a:bodyPr anchor="ctr">
            <a:noAutofit/>
          </a:bodyPr>
          <a:lstStyle>
            <a:lvl1pPr algn="l"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71450"/>
            <a:ext cx="2114550" cy="754380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08576" y="100584"/>
            <a:ext cx="5715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438"/>
            <a:ext cx="6858000" cy="109042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0" y="125731"/>
            <a:ext cx="6858000" cy="865736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137160"/>
            <a:ext cx="6172200" cy="833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026414"/>
            <a:ext cx="6858000" cy="112014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405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7" Type="http://schemas.openxmlformats.org/officeDocument/2006/relationships/image" Target="../media/image101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g"/><Relationship Id="rId5" Type="http://schemas.openxmlformats.org/officeDocument/2006/relationships/image" Target="../media/image99.jpeg"/><Relationship Id="rId4" Type="http://schemas.openxmlformats.org/officeDocument/2006/relationships/image" Target="../media/image98.jp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2514601"/>
            <a:ext cx="6515100" cy="826889"/>
          </a:xfrm>
        </p:spPr>
        <p:txBody>
          <a:bodyPr/>
          <a:lstStyle/>
          <a:p>
            <a:r>
              <a:rPr lang="en-US" sz="4050" dirty="0"/>
              <a:t>Beyond the basics of </a:t>
            </a:r>
            <a:r>
              <a:rPr lang="en-US" sz="4050" dirty="0" err="1"/>
              <a:t>SonarQube</a:t>
            </a:r>
            <a:r>
              <a:rPr lang="en-US" sz="4050" dirty="0"/>
              <a:t/>
            </a:r>
            <a:br>
              <a:rPr lang="en-US" sz="4050" dirty="0"/>
            </a:br>
            <a:r>
              <a:rPr lang="en-US" sz="4050" dirty="0"/>
              <a:t> Improve your Java(Script) even further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Johan Janssen (Info Support) </a:t>
            </a:r>
            <a:r>
              <a:rPr lang="nl-NL" dirty="0" smtClean="0"/>
              <a:t>           @</a:t>
            </a:r>
            <a:r>
              <a:rPr lang="nl-NL" dirty="0"/>
              <a:t>johanjanssen42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92" y="-428239"/>
            <a:ext cx="4824413" cy="271373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635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629025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SonarQube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Platform to manage code quality</a:t>
            </a:r>
          </a:p>
          <a:p>
            <a:r>
              <a:rPr lang="en-US" sz="2100" dirty="0"/>
              <a:t>Open source, possible to pay for support and some plugins</a:t>
            </a:r>
          </a:p>
          <a:p>
            <a:r>
              <a:rPr lang="en-US" sz="2100" dirty="0"/>
              <a:t>Since 2006; now they have 200 customers and </a:t>
            </a:r>
            <a:r>
              <a:rPr lang="en-US" sz="2100" dirty="0" err="1"/>
              <a:t>SonarQube</a:t>
            </a:r>
            <a:r>
              <a:rPr lang="en-US" sz="2100" dirty="0"/>
              <a:t> is used in 15.000 organizations</a:t>
            </a:r>
          </a:p>
          <a:p>
            <a:r>
              <a:rPr lang="en-US" sz="2100" dirty="0"/>
              <a:t>Active community: support, plugins, books</a:t>
            </a:r>
          </a:p>
          <a:p>
            <a:pPr marL="0" indent="0">
              <a:buNone/>
            </a:pPr>
            <a:endParaRPr lang="nl-NL" sz="2100" dirty="0"/>
          </a:p>
        </p:txBody>
      </p:sp>
    </p:spTree>
    <p:extLst>
      <p:ext uri="{BB962C8B-B14F-4D97-AF65-F5344CB8AC3E}">
        <p14:creationId xmlns:p14="http://schemas.microsoft.com/office/powerpoint/2010/main" val="27086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SonarQube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/>
              <a:t>2013:</a:t>
            </a:r>
          </a:p>
          <a:p>
            <a:r>
              <a:rPr lang="en-US" sz="2100" dirty="0"/>
              <a:t>5 releases of </a:t>
            </a:r>
            <a:r>
              <a:rPr lang="en-US" sz="2100" dirty="0" err="1"/>
              <a:t>SonarQube</a:t>
            </a:r>
            <a:r>
              <a:rPr lang="en-US" sz="2100" dirty="0"/>
              <a:t> platform</a:t>
            </a:r>
          </a:p>
          <a:p>
            <a:r>
              <a:rPr lang="en-US" sz="2100" dirty="0"/>
              <a:t>130 releases of ecosystem products</a:t>
            </a:r>
          </a:p>
          <a:p>
            <a:r>
              <a:rPr lang="en-US" sz="2100" dirty="0"/>
              <a:t>75,000 downloads of </a:t>
            </a:r>
            <a:r>
              <a:rPr lang="en-US" sz="2100" dirty="0" err="1"/>
              <a:t>SonarQube</a:t>
            </a:r>
            <a:endParaRPr lang="en-US" sz="2100" dirty="0"/>
          </a:p>
          <a:p>
            <a:r>
              <a:rPr lang="en-US" sz="2100" dirty="0"/>
              <a:t>13,000+ messages on mailing lists</a:t>
            </a:r>
          </a:p>
          <a:p>
            <a:endParaRPr lang="nl-NL" sz="2100" dirty="0"/>
          </a:p>
        </p:txBody>
      </p:sp>
      <p:pic>
        <p:nvPicPr>
          <p:cNvPr id="1026" name="Picture 2" descr="http://4.bp.blogspot.com/_VY2WcB2eg6s/TTUFFy2pShI/AAAAAAAAAcE/0yiDyaYPhUA/s1600/118z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7"/>
          <a:stretch/>
        </p:blipFill>
        <p:spPr bwMode="auto">
          <a:xfrm>
            <a:off x="2438400" y="3105150"/>
            <a:ext cx="4267200" cy="1973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SonarQube</a:t>
            </a:r>
            <a:r>
              <a:rPr lang="nl-NL" dirty="0" smtClean="0"/>
              <a:t> </a:t>
            </a:r>
            <a:r>
              <a:rPr lang="nl-NL" dirty="0" err="1" smtClean="0"/>
              <a:t>architecture</a:t>
            </a:r>
            <a:endParaRPr lang="nl-NL" dirty="0"/>
          </a:p>
        </p:txBody>
      </p:sp>
      <p:pic>
        <p:nvPicPr>
          <p:cNvPr id="4098" name="Picture 2" descr="http://img.my.csdn.net/uploads/201201/4/0_1325683833TqZ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91" y="1200150"/>
            <a:ext cx="6139218" cy="388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SonarQube</a:t>
            </a:r>
            <a:r>
              <a:rPr lang="nl-NL" dirty="0" smtClean="0"/>
              <a:t> basic features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35" y="1600200"/>
            <a:ext cx="3107531" cy="2734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4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32"/>
            <a:ext cx="6861929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Dashboard </a:t>
            </a:r>
            <a:r>
              <a:rPr lang="nl-NL" dirty="0" err="1" smtClean="0"/>
              <a:t>with</a:t>
            </a:r>
            <a:r>
              <a:rPr lang="nl-NL" dirty="0" smtClean="0"/>
              <a:t> ‘time changes’</a:t>
            </a: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" y="1352550"/>
            <a:ext cx="683341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1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Configure dashboards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950"/>
            <a:ext cx="6858000" cy="1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2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Configure dashboards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76350"/>
            <a:ext cx="6781800" cy="349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7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" y="659629"/>
            <a:ext cx="6835034" cy="36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4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150"/>
            <a:ext cx="68547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3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/>
              <a:t>SonarQube</a:t>
            </a:r>
            <a:r>
              <a:rPr lang="en-US" sz="2000" dirty="0"/>
              <a:t> basic features</a:t>
            </a:r>
          </a:p>
          <a:p>
            <a:r>
              <a:rPr lang="en-US" sz="2000" dirty="0"/>
              <a:t>Analyzing data</a:t>
            </a:r>
          </a:p>
          <a:p>
            <a:r>
              <a:rPr lang="en-US" sz="2000" dirty="0"/>
              <a:t>Code review</a:t>
            </a:r>
          </a:p>
          <a:p>
            <a:r>
              <a:rPr lang="en-US" sz="2000" dirty="0"/>
              <a:t>Hunting bad design and architecture</a:t>
            </a:r>
          </a:p>
          <a:p>
            <a:r>
              <a:rPr lang="en-US" sz="2000" dirty="0"/>
              <a:t>Testing</a:t>
            </a:r>
          </a:p>
          <a:p>
            <a:r>
              <a:rPr lang="en-US" sz="2000" dirty="0"/>
              <a:t>Other languages</a:t>
            </a:r>
          </a:p>
          <a:p>
            <a:r>
              <a:rPr lang="en-US" sz="2000" dirty="0"/>
              <a:t>Plugins</a:t>
            </a:r>
          </a:p>
          <a:p>
            <a:r>
              <a:rPr lang="en-US" sz="2000" dirty="0"/>
              <a:t>Using </a:t>
            </a:r>
            <a:r>
              <a:rPr lang="en-US" sz="2000" dirty="0" err="1"/>
              <a:t>SonarQube</a:t>
            </a:r>
            <a:r>
              <a:rPr lang="en-US" sz="2000" dirty="0"/>
              <a:t> on existing projects</a:t>
            </a:r>
          </a:p>
          <a:p>
            <a:r>
              <a:rPr lang="en-US" sz="2000" dirty="0"/>
              <a:t>Tips / summary</a:t>
            </a:r>
          </a:p>
          <a:p>
            <a:r>
              <a:rPr lang="en-US" sz="2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5752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Gates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8404"/>
            <a:ext cx="6858000" cy="212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3693319"/>
            <a:ext cx="2800350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171825" y="3457575"/>
            <a:ext cx="514350" cy="21431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77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Notifications</a:t>
            </a:r>
            <a:endParaRPr lang="en-US" sz="2325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42" y="2586037"/>
            <a:ext cx="5781516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6858000" cy="105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8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Analysing</a:t>
            </a:r>
            <a:r>
              <a:rPr lang="nl-NL" dirty="0" smtClean="0"/>
              <a:t> data</a:t>
            </a:r>
            <a:endParaRPr lang="nl-NL" dirty="0"/>
          </a:p>
        </p:txBody>
      </p:sp>
      <p:pic>
        <p:nvPicPr>
          <p:cNvPr id="15362" name="Picture 2" descr="http://upload.wikimedia.org/wikipedia/commons/a/a2/CBP_chemist_reads_a_DNA_pro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" y="1276350"/>
            <a:ext cx="6806821" cy="3415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Compare</a:t>
            </a:r>
            <a:endParaRPr lang="nl-N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04950"/>
            <a:ext cx="6705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8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Measures</a:t>
            </a:r>
            <a:endParaRPr lang="nl-N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8" y="1827013"/>
            <a:ext cx="6634025" cy="215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7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Measure</a:t>
            </a:r>
            <a:r>
              <a:rPr lang="nl-NL" dirty="0" smtClean="0"/>
              <a:t> Filter as </a:t>
            </a:r>
            <a:r>
              <a:rPr lang="nl-NL" dirty="0" err="1" smtClean="0"/>
              <a:t>Bubble</a:t>
            </a:r>
            <a:r>
              <a:rPr lang="nl-NL" dirty="0" smtClean="0"/>
              <a:t> Chart</a:t>
            </a:r>
            <a:endParaRPr lang="nl-N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3" y="1543050"/>
            <a:ext cx="6653334" cy="286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9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Filter Motion Chart</a:t>
            </a:r>
            <a:endParaRPr lang="nl-N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" y="1200149"/>
            <a:ext cx="6763603" cy="391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4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good</a:t>
            </a:r>
            <a:r>
              <a:rPr lang="nl-NL" dirty="0" smtClean="0"/>
              <a:t> code?</a:t>
            </a:r>
            <a:endParaRPr lang="nl-NL" dirty="0"/>
          </a:p>
        </p:txBody>
      </p:sp>
      <p:pic>
        <p:nvPicPr>
          <p:cNvPr id="4" name="Content Placeholder 7" descr="wtf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200150"/>
            <a:ext cx="4267200" cy="3840480"/>
          </a:xfrm>
        </p:spPr>
      </p:pic>
    </p:spTree>
    <p:extLst>
      <p:ext uri="{BB962C8B-B14F-4D97-AF65-F5344CB8AC3E}">
        <p14:creationId xmlns:p14="http://schemas.microsoft.com/office/powerpoint/2010/main" val="237361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Code review</a:t>
            </a:r>
            <a:endParaRPr lang="nl-NL" dirty="0"/>
          </a:p>
        </p:txBody>
      </p:sp>
      <p:pic>
        <p:nvPicPr>
          <p:cNvPr id="6146" name="Picture 2" descr="http://eugenedvorkin.com/wp-content/gallery/cache/220__320x240_code_revie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200150"/>
            <a:ext cx="4648200" cy="380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Roles</a:t>
            </a:r>
            <a:endParaRPr lang="nl-N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0" y="1800225"/>
            <a:ext cx="6661281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8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for thousands of years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200150"/>
            <a:ext cx="6134100" cy="3788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37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Add</a:t>
            </a:r>
            <a:r>
              <a:rPr lang="nl-NL" dirty="0" smtClean="0"/>
              <a:t> code review</a:t>
            </a:r>
            <a:endParaRPr lang="nl-N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8" y="1500188"/>
            <a:ext cx="5993606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1" y="2636044"/>
            <a:ext cx="1650206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614614"/>
            <a:ext cx="2143125" cy="106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6" y="3964132"/>
            <a:ext cx="5693569" cy="5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935231" y="2486026"/>
            <a:ext cx="342900" cy="1285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ight Arrow 3"/>
          <p:cNvSpPr/>
          <p:nvPr/>
        </p:nvSpPr>
        <p:spPr>
          <a:xfrm>
            <a:off x="2457450" y="3043237"/>
            <a:ext cx="571500" cy="21431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Down Arrow 4"/>
          <p:cNvSpPr/>
          <p:nvPr/>
        </p:nvSpPr>
        <p:spPr>
          <a:xfrm>
            <a:off x="4171950" y="3771900"/>
            <a:ext cx="457200" cy="1285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78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code reviews?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100" dirty="0"/>
          </a:p>
          <a:p>
            <a:pPr marL="0" indent="0">
              <a:buNone/>
            </a:pPr>
            <a:r>
              <a:rPr lang="en-US" sz="2100" dirty="0"/>
              <a:t>“We all need people who will give us feedback. That's how we improve.”  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- Bill Gates</a:t>
            </a:r>
          </a:p>
        </p:txBody>
      </p:sp>
    </p:spTree>
    <p:extLst>
      <p:ext uri="{BB962C8B-B14F-4D97-AF65-F5344CB8AC3E}">
        <p14:creationId xmlns:p14="http://schemas.microsoft.com/office/powerpoint/2010/main" val="18295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Hunting</a:t>
            </a:r>
            <a:r>
              <a:rPr lang="nl-NL" dirty="0"/>
              <a:t> bad design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architecture</a:t>
            </a:r>
            <a:endParaRPr lang="en-US" dirty="0"/>
          </a:p>
        </p:txBody>
      </p:sp>
      <p:pic>
        <p:nvPicPr>
          <p:cNvPr id="5122" name="Picture 2" descr="http://upload.wikimedia.org/wikipedia/commons/0/05/Classic-spaghetti-carbon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200149"/>
            <a:ext cx="5753100" cy="3831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Hunting</a:t>
            </a:r>
            <a:r>
              <a:rPr lang="nl-NL" dirty="0" smtClean="0"/>
              <a:t> bad design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architecture</a:t>
            </a:r>
            <a:endParaRPr lang="nl-NL" dirty="0"/>
          </a:p>
        </p:txBody>
      </p:sp>
      <p:pic>
        <p:nvPicPr>
          <p:cNvPr id="3074" name="Picture 2" descr="http://foxcommunications.co.uk/wp-content/uploads/2011/12/bad-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0150"/>
            <a:ext cx="5638800" cy="3824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5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Architectural</a:t>
            </a:r>
            <a:r>
              <a:rPr lang="nl-NL" dirty="0" smtClean="0"/>
              <a:t> </a:t>
            </a:r>
            <a:r>
              <a:rPr lang="nl-NL" dirty="0" err="1" smtClean="0"/>
              <a:t>constraints</a:t>
            </a:r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90" y="1200150"/>
            <a:ext cx="640562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6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Architectural</a:t>
            </a:r>
            <a:r>
              <a:rPr lang="nl-NL" dirty="0"/>
              <a:t> </a:t>
            </a:r>
            <a:r>
              <a:rPr lang="nl-NL" dirty="0" err="1"/>
              <a:t>constraints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6" y="2057400"/>
            <a:ext cx="677280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4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Package </a:t>
            </a:r>
            <a:r>
              <a:rPr lang="nl-NL" dirty="0" err="1" smtClean="0"/>
              <a:t>tangle</a:t>
            </a:r>
            <a:r>
              <a:rPr lang="nl-NL" dirty="0" smtClean="0"/>
              <a:t> index</a:t>
            </a:r>
            <a:endParaRPr lang="nl-N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982390"/>
            <a:ext cx="4111446" cy="21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982390"/>
            <a:ext cx="1759539" cy="211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6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Package </a:t>
            </a:r>
            <a:r>
              <a:rPr lang="nl-NL" dirty="0" err="1" smtClean="0"/>
              <a:t>tangle</a:t>
            </a:r>
            <a:r>
              <a:rPr lang="nl-NL" dirty="0" smtClean="0"/>
              <a:t> index</a:t>
            </a:r>
            <a:endParaRPr lang="nl-NL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9968"/>
            <a:ext cx="6858000" cy="36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4150"/>
            <a:ext cx="6858000" cy="36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8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Testing</a:t>
            </a:r>
            <a:endParaRPr lang="nl-NL" dirty="0"/>
          </a:p>
        </p:txBody>
      </p:sp>
      <p:pic>
        <p:nvPicPr>
          <p:cNvPr id="13314" name="Picture 2" descr="http://www.optimine.com/wp-content/uploads/2012/06/Bid-Tes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76350"/>
            <a:ext cx="5486400" cy="3763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manual execution of unit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43050"/>
            <a:ext cx="6286500" cy="2571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clean install</a:t>
            </a:r>
            <a:b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sonar:sonar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clean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org.jacoco:jacoco-maven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-	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plugin:prepare-agent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install 	</a:t>
            </a:r>
          </a:p>
          <a:p>
            <a:pPr marL="0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	-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Dmaven.test.failure.ignore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=true</a:t>
            </a:r>
            <a:b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sonar:sonar</a:t>
            </a:r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573887" y="2286000"/>
            <a:ext cx="1257300" cy="5143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after years of improvements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00150"/>
            <a:ext cx="3810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99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Coverage</a:t>
            </a:r>
            <a:r>
              <a:rPr lang="nl-NL" dirty="0"/>
              <a:t> per test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44443"/>
            <a:ext cx="3650456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1533552"/>
            <a:ext cx="364331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5" y="3028950"/>
            <a:ext cx="6598691" cy="1312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16200000">
            <a:off x="3479006" y="2016979"/>
            <a:ext cx="342900" cy="15537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800600" y="2801429"/>
            <a:ext cx="342900" cy="15537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9430410">
            <a:off x="1327063" y="2172276"/>
            <a:ext cx="342901" cy="7336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Coverage</a:t>
            </a:r>
            <a:r>
              <a:rPr lang="nl-NL" dirty="0" smtClean="0"/>
              <a:t> per test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Configure the POM (see next slide)</a:t>
            </a:r>
          </a:p>
          <a:p>
            <a:r>
              <a:rPr lang="en-US" sz="2100" dirty="0"/>
              <a:t>Activate profile to get coverage per test information</a:t>
            </a:r>
          </a:p>
          <a:p>
            <a:pPr marL="0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org.jacoco:jacoco-maven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-				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plugin:prepare-agent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clean </a:t>
            </a:r>
          </a:p>
          <a:p>
            <a:pPr marL="0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		install -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Pcoverage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-per-test </a:t>
            </a:r>
          </a:p>
          <a:p>
            <a:r>
              <a:rPr lang="en-US" sz="2100" dirty="0"/>
              <a:t>Analyze the project</a:t>
            </a:r>
          </a:p>
          <a:p>
            <a:pPr marL="342900" lvl="1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sonar:sonar</a:t>
            </a:r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9102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9549"/>
            <a:ext cx="5715000" cy="473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Coverage</a:t>
            </a:r>
            <a:r>
              <a:rPr lang="nl-NL" dirty="0"/>
              <a:t> per </a:t>
            </a:r>
            <a:r>
              <a:rPr lang="nl-NL" dirty="0" smtClean="0"/>
              <a:t>test </a:t>
            </a:r>
            <a:r>
              <a:rPr lang="en-US" dirty="0" smtClean="0"/>
              <a:t>workspace</a:t>
            </a:r>
            <a:endParaRPr lang="en-US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7" y="1543050"/>
            <a:ext cx="530188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Integration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59" y="1543050"/>
            <a:ext cx="6562684" cy="2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Add integration test coverage widget to </a:t>
            </a:r>
            <a:r>
              <a:rPr lang="en-US" sz="2100" dirty="0" err="1"/>
              <a:t>SonarQube</a:t>
            </a:r>
            <a:endParaRPr lang="en-US" sz="2100" dirty="0"/>
          </a:p>
          <a:p>
            <a:r>
              <a:rPr lang="en-US" sz="2100" dirty="0"/>
              <a:t>Download </a:t>
            </a:r>
            <a:r>
              <a:rPr lang="en-US" sz="2100" dirty="0" err="1"/>
              <a:t>Jacoco</a:t>
            </a:r>
            <a:r>
              <a:rPr lang="en-US" sz="2100" dirty="0"/>
              <a:t> agent</a:t>
            </a:r>
          </a:p>
          <a:p>
            <a:r>
              <a:rPr lang="en-US" sz="2100" dirty="0"/>
              <a:t>Configuration for Tomcat’s catalina.bat:</a:t>
            </a:r>
          </a:p>
          <a:p>
            <a:pPr marL="0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set JACOCO=-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javaagent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:$path$\lib\jacocoagent.jar,</a:t>
            </a:r>
            <a:b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destfile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1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1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resultpath</a:t>
            </a:r>
            <a:r>
              <a:rPr lang="en-US" sz="21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$\</a:t>
            </a:r>
            <a:r>
              <a:rPr lang="en-US" sz="21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jacoco.exec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append=false,includes=com.dockerpi.*</a:t>
            </a:r>
          </a:p>
          <a:p>
            <a:pPr marL="0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set JAVA_OPTS=%JAVA_OPTS% %JACOCO%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9643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Start Tomcat</a:t>
            </a:r>
          </a:p>
          <a:p>
            <a:r>
              <a:rPr lang="en-US" sz="2100" dirty="0"/>
              <a:t>Execute tests (manual, integration, performance…)</a:t>
            </a:r>
          </a:p>
          <a:p>
            <a:r>
              <a:rPr lang="en-US" sz="2100" dirty="0"/>
              <a:t>Stop Tomcat and execute </a:t>
            </a:r>
            <a:r>
              <a:rPr lang="en-US" sz="2100" dirty="0" err="1"/>
              <a:t>SonarQube</a:t>
            </a:r>
            <a:r>
              <a:rPr lang="en-US" sz="2100" dirty="0"/>
              <a:t> analysis</a:t>
            </a:r>
          </a:p>
          <a:p>
            <a:pPr marL="0" indent="0">
              <a:buNone/>
            </a:pP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clean install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sonar:sonar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	-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Dsonar.dynamicAnalysis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reuseReports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	-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Dsonar.jacoco.itReportPath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$</a:t>
            </a:r>
            <a:r>
              <a:rPr lang="en-US" sz="21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resultpath</a:t>
            </a:r>
            <a:r>
              <a:rPr lang="en-US" sz="21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$\</a:t>
            </a:r>
            <a:r>
              <a:rPr lang="en-US" sz="21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jacoco.exec</a:t>
            </a:r>
            <a:endParaRPr lang="en-US" sz="21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1156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 and integration testing combined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2604531"/>
            <a:ext cx="33575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00188"/>
            <a:ext cx="3350419" cy="18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0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PMD rules for unit testing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757363"/>
            <a:ext cx="6600825" cy="180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0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PMD rules for unit testing</a:t>
            </a:r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200150"/>
            <a:ext cx="5105400" cy="38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6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Quality for 39 days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7" y="1504950"/>
            <a:ext cx="6680567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48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PMD rules for unit testing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04949"/>
            <a:ext cx="6629400" cy="300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4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33350"/>
            <a:ext cx="4191000" cy="495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5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languages</a:t>
            </a:r>
            <a:endParaRPr lang="en-US" dirty="0"/>
          </a:p>
        </p:txBody>
      </p:sp>
      <p:pic>
        <p:nvPicPr>
          <p:cNvPr id="3074" name="Picture 2" descr="http://upload.wikimedia.org/wikipedia/commons/c/ca/Globe_of_langu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9" y="1276350"/>
            <a:ext cx="650298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1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JavaScript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352549"/>
            <a:ext cx="6629400" cy="346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JavaScript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" y="1352550"/>
            <a:ext cx="667168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50" y="1200150"/>
            <a:ext cx="49539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00150"/>
            <a:ext cx="3657600" cy="359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plugin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0150"/>
            <a:ext cx="6553200" cy="385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8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Plugins</a:t>
            </a:r>
            <a:endParaRPr lang="en-US" dirty="0"/>
          </a:p>
        </p:txBody>
      </p:sp>
      <p:pic>
        <p:nvPicPr>
          <p:cNvPr id="4098" name="Picture 2" descr="http://upload.wikimedia.org/wikipedia/commons/5/54/Car2Go_Charging_Station_Stuttgart_2013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" y="1276350"/>
            <a:ext cx="6731337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Pitest</a:t>
            </a:r>
            <a:r>
              <a:rPr lang="en-US" dirty="0"/>
              <a:t> plugin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274056"/>
            <a:ext cx="5719073" cy="138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2828926"/>
            <a:ext cx="5719073" cy="225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71450" y="2743199"/>
            <a:ext cx="6515100" cy="0"/>
          </a:xfrm>
          <a:prstGeom prst="line">
            <a:avLst/>
          </a:prstGeom>
          <a:ln w="571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7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Microsoft Applications: "about 10 - 20 defects per 1000 lines of code during in-house testing, </a:t>
            </a:r>
            <a:br>
              <a:rPr lang="en-US" sz="2100" dirty="0"/>
            </a:br>
            <a:r>
              <a:rPr lang="en-US" sz="2100" dirty="0"/>
              <a:t>and 0.5 defect per 1000 lines of code in released product (Dave Moore 1992).“</a:t>
            </a:r>
          </a:p>
          <a:p>
            <a:pPr marL="0" indent="0">
              <a:buNone/>
            </a:pPr>
            <a:endParaRPr lang="en-US" sz="2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571749"/>
            <a:ext cx="3581400" cy="2462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716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Pitest</a:t>
            </a:r>
            <a:r>
              <a:rPr lang="en-US" dirty="0" smtClean="0"/>
              <a:t>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Enable ‘Survived mutant’ rule in </a:t>
            </a:r>
            <a:r>
              <a:rPr lang="en-US" sz="2100" dirty="0" err="1"/>
              <a:t>SonarQube</a:t>
            </a:r>
            <a:r>
              <a:rPr lang="en-US" sz="2100" dirty="0"/>
              <a:t> Quality Profile</a:t>
            </a:r>
          </a:p>
          <a:p>
            <a:r>
              <a:rPr lang="en-US" sz="2100" dirty="0"/>
              <a:t>Configure </a:t>
            </a:r>
            <a:r>
              <a:rPr lang="en-US" sz="2100" dirty="0" err="1"/>
              <a:t>Pitest</a:t>
            </a:r>
            <a:r>
              <a:rPr lang="en-US" sz="2100" dirty="0"/>
              <a:t> for instance with Maven (see next slides)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6382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Pitest</a:t>
            </a:r>
            <a:r>
              <a:rPr lang="en-US" dirty="0" smtClean="0"/>
              <a:t>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Execute tests and send results to </a:t>
            </a:r>
            <a:r>
              <a:rPr lang="en-US" sz="2100" dirty="0" err="1"/>
              <a:t>SonarQube</a:t>
            </a:r>
            <a:endParaRPr lang="en-US" sz="2100" dirty="0"/>
          </a:p>
          <a:p>
            <a:pPr marL="0" indent="0">
              <a:buNone/>
            </a:pP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org.pitest:pitest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-	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maven:mutationCoverage</a:t>
            </a:r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sonar:sonar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	-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Dsonar.pitest.mode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reuseReport</a:t>
            </a:r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1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1309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Pitest</a:t>
            </a:r>
            <a:r>
              <a:rPr lang="en-US" dirty="0" smtClean="0"/>
              <a:t>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76350"/>
            <a:ext cx="6172200" cy="2871788"/>
          </a:xfrm>
        </p:spPr>
        <p:txBody>
          <a:bodyPr>
            <a:noAutofit/>
          </a:bodyPr>
          <a:lstStyle/>
          <a:p>
            <a:pPr fontAlgn="base"/>
            <a:r>
              <a:rPr lang="en-US" sz="2000" dirty="0"/>
              <a:t>Maven configuration inside the build/plugins section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&lt;plugin&gt;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&lt;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org.pitest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&lt;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pitest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-maven&lt;/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&lt;version&gt;LATEST&lt;/version&gt;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&lt;configuration&gt;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  &lt;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inScopeClasses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    &lt;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com.example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*&lt;/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  &lt;/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inScopeClasses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  &lt;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targetClasses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    &lt;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com.example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*&lt;/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  &lt;/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targetClasses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  &lt;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outputFormats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    &lt;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outputFormat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&gt;XML&lt;/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outputFormat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 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  &lt;/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outputFormats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&lt;/configuration&gt;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&lt;/plugin&gt;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90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Pitest</a:t>
            </a:r>
            <a:r>
              <a:rPr lang="en-US" dirty="0"/>
              <a:t> plugin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85" y="1276350"/>
            <a:ext cx="651823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4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breaker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[INFO] [15:15:57.671] Executing post-job class </a:t>
            </a:r>
            <a:r>
              <a:rPr lang="en-US" dirty="0" err="1"/>
              <a:t>org.sonar.plugins.buildbreaker.AlertBreaker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[ERROR] [15:15:57.673] [BUILD BREAKER] Coverage &lt; 80</a:t>
            </a:r>
          </a:p>
          <a:p>
            <a:pPr marL="0" indent="0">
              <a:buNone/>
            </a:pPr>
            <a:r>
              <a:rPr lang="en-US" dirty="0"/>
              <a:t>[ERROR] [15:15:57.673] [BUILD BREAKER] Critical issues &gt; 0</a:t>
            </a:r>
          </a:p>
          <a:p>
            <a:pPr marL="0" indent="0">
              <a:buNone/>
            </a:pPr>
            <a:r>
              <a:rPr lang="en-US" dirty="0"/>
              <a:t>[ERROR] [15:15:57.673] [BUILD BREAKER] Major issues &gt; 0</a:t>
            </a:r>
          </a:p>
          <a:p>
            <a:pPr marL="0" indent="0">
              <a:buNone/>
            </a:pPr>
            <a:r>
              <a:rPr lang="en-US" dirty="0"/>
              <a:t>[ERROR] Alert thresholds have been hit (3 times).</a:t>
            </a:r>
          </a:p>
          <a:p>
            <a:pPr marL="0" indent="0">
              <a:buNone/>
            </a:pPr>
            <a:r>
              <a:rPr lang="en-US" dirty="0"/>
              <a:t>[INFO] ------------------------------------------------------------------------</a:t>
            </a:r>
          </a:p>
          <a:p>
            <a:pPr marL="0" indent="0">
              <a:buNone/>
            </a:pPr>
            <a:r>
              <a:rPr lang="en-US" dirty="0"/>
              <a:t>[INFO] BUILD FAILURE</a:t>
            </a:r>
          </a:p>
          <a:p>
            <a:pPr marL="0" indent="0">
              <a:buNone/>
            </a:pPr>
            <a:r>
              <a:rPr lang="en-US" dirty="0"/>
              <a:t>[INFO] ------------------------------------------------------------------------</a:t>
            </a:r>
          </a:p>
          <a:p>
            <a:pPr marL="0" indent="0">
              <a:buNone/>
            </a:pPr>
            <a:r>
              <a:rPr lang="en-US" dirty="0"/>
              <a:t>[INFO] Total time: 8.169s</a:t>
            </a:r>
          </a:p>
          <a:p>
            <a:pPr marL="0" indent="0">
              <a:buNone/>
            </a:pPr>
            <a:r>
              <a:rPr lang="en-US" dirty="0"/>
              <a:t>[INFO] Finished at: Sat Aug 30 15:15:57 CEST 2014</a:t>
            </a:r>
          </a:p>
          <a:p>
            <a:pPr marL="0" indent="0">
              <a:buNone/>
            </a:pPr>
            <a:r>
              <a:rPr lang="en-US" dirty="0"/>
              <a:t>[INFO] Final Memory: 21M/234M</a:t>
            </a:r>
          </a:p>
          <a:p>
            <a:pPr marL="0" indent="0">
              <a:buNone/>
            </a:pPr>
            <a:r>
              <a:rPr lang="en-US" dirty="0"/>
              <a:t>[INFO] ------------------------------------------------------------------------</a:t>
            </a:r>
          </a:p>
          <a:p>
            <a:pPr marL="0" indent="0">
              <a:buNone/>
            </a:pPr>
            <a:r>
              <a:rPr lang="en-US" dirty="0"/>
              <a:t>[ERROR] Failed to execute goal org.codehaus.mojo:sonar-maven-plugin:2.4:sonar (default-cli) on project </a:t>
            </a:r>
            <a:r>
              <a:rPr lang="en-US" dirty="0" err="1"/>
              <a:t>DockerPiExample</a:t>
            </a:r>
            <a:r>
              <a:rPr lang="en-US" dirty="0"/>
              <a:t>: Alert thresholds have been hit (3 times)</a:t>
            </a:r>
          </a:p>
        </p:txBody>
      </p:sp>
    </p:spTree>
    <p:extLst>
      <p:ext uri="{BB962C8B-B14F-4D97-AF65-F5344CB8AC3E}">
        <p14:creationId xmlns:p14="http://schemas.microsoft.com/office/powerpoint/2010/main" val="7162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(Eclipse) IDE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Supports incremental analyses (default)</a:t>
            </a:r>
          </a:p>
          <a:p>
            <a:r>
              <a:rPr lang="en-US" sz="2100" dirty="0"/>
              <a:t>Install plugin through Eclipse Marketplace</a:t>
            </a:r>
          </a:p>
          <a:p>
            <a:r>
              <a:rPr lang="en-US" sz="2100" dirty="0"/>
              <a:t>Configure </a:t>
            </a:r>
            <a:r>
              <a:rPr lang="en-US" sz="2100" dirty="0" err="1"/>
              <a:t>SonarQube</a:t>
            </a:r>
            <a:r>
              <a:rPr lang="en-US" sz="2100" dirty="0"/>
              <a:t> server:</a:t>
            </a:r>
          </a:p>
          <a:p>
            <a:pPr lvl="1"/>
            <a:r>
              <a:rPr lang="en-US" sz="2100" dirty="0"/>
              <a:t>Window -&gt; Preferences -&gt; </a:t>
            </a:r>
            <a:r>
              <a:rPr lang="en-US" sz="2100" dirty="0" err="1"/>
              <a:t>SonarQube</a:t>
            </a:r>
            <a:r>
              <a:rPr lang="en-US" sz="2100" dirty="0"/>
              <a:t> -&gt; Servers</a:t>
            </a:r>
          </a:p>
          <a:p>
            <a:pPr lvl="1"/>
            <a:r>
              <a:rPr lang="en-US" sz="2100" dirty="0"/>
              <a:t>Right click on your project in the Project Explorer</a:t>
            </a:r>
          </a:p>
          <a:p>
            <a:pPr lvl="1"/>
            <a:r>
              <a:rPr lang="en-US" sz="2100" dirty="0"/>
              <a:t>Configure -&gt; Associate with </a:t>
            </a:r>
            <a:r>
              <a:rPr lang="en-US" sz="2100" dirty="0" err="1"/>
              <a:t>SonarQube</a:t>
            </a:r>
            <a:endParaRPr lang="en-US" sz="21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72" y="3829051"/>
            <a:ext cx="4872038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2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Eclipse </a:t>
            </a:r>
            <a:r>
              <a:rPr lang="en-US" dirty="0" err="1" smtClean="0"/>
              <a:t>SonarQube</a:t>
            </a:r>
            <a:r>
              <a:rPr lang="en-US" dirty="0" smtClean="0"/>
              <a:t> Issues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" y="3017748"/>
            <a:ext cx="7008019" cy="197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66" y="1276350"/>
            <a:ext cx="417306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5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Eclipse </a:t>
            </a:r>
            <a:r>
              <a:rPr lang="en-US" dirty="0" err="1"/>
              <a:t>SonarQube</a:t>
            </a:r>
            <a:r>
              <a:rPr lang="en-US" dirty="0"/>
              <a:t> </a:t>
            </a:r>
            <a:r>
              <a:rPr lang="en-US" dirty="0" smtClean="0"/>
              <a:t>Issues Editor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5052"/>
            <a:ext cx="7000875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6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Eclipse </a:t>
            </a:r>
            <a:r>
              <a:rPr lang="en-US" dirty="0" err="1"/>
              <a:t>SonarQube</a:t>
            </a:r>
            <a:r>
              <a:rPr lang="en-US" dirty="0"/>
              <a:t> </a:t>
            </a:r>
            <a:r>
              <a:rPr lang="en-US" dirty="0" smtClean="0"/>
              <a:t>Web Browser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5052"/>
            <a:ext cx="7015163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4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SCM Activity plugin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9" y="1733550"/>
            <a:ext cx="66800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8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NASA's Spirit rover became unresponsive on January 21, 2004, a few weeks after landing on Mars. (Wikipedia)</a:t>
            </a:r>
          </a:p>
          <a:p>
            <a:endParaRPr lang="en-US" sz="2100" dirty="0"/>
          </a:p>
          <a:p>
            <a:r>
              <a:rPr lang="en-US" sz="2100" dirty="0"/>
              <a:t>In January 2009, Google's search engine erroneously notified users that every web site world wide was potentially malicious, including its own. (Wikipedia)</a:t>
            </a:r>
          </a:p>
        </p:txBody>
      </p:sp>
    </p:spTree>
    <p:extLst>
      <p:ext uri="{BB962C8B-B14F-4D97-AF65-F5344CB8AC3E}">
        <p14:creationId xmlns:p14="http://schemas.microsoft.com/office/powerpoint/2010/main" val="26756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Stability plugin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8349"/>
            <a:ext cx="6858000" cy="135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3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Stability plugin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2550"/>
            <a:ext cx="6553200" cy="360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5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 metrics plugin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" y="1928812"/>
            <a:ext cx="672821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0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Mojo Bridge Plugin (Development)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45" y="1757364"/>
            <a:ext cx="6455111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9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Mojo Bridge Plugin (Development)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428750"/>
            <a:ext cx="6477000" cy="351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2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Leftovers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00150"/>
            <a:ext cx="6553200" cy="368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70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Libraries</a:t>
            </a:r>
            <a:endParaRPr lang="nl-NL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1" y="1504950"/>
            <a:ext cx="676805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5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sonar:sonar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Dsonar.branch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=4.4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40" y="1954060"/>
            <a:ext cx="6552122" cy="2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7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43051"/>
            <a:ext cx="6286500" cy="2545854"/>
          </a:xfrm>
        </p:spPr>
        <p:txBody>
          <a:bodyPr>
            <a:noAutofit/>
          </a:bodyPr>
          <a:lstStyle/>
          <a:p>
            <a:r>
              <a:rPr lang="en-US" sz="2100" dirty="0"/>
              <a:t>Ignore files</a:t>
            </a:r>
          </a:p>
          <a:p>
            <a:r>
              <a:rPr lang="en-US" sz="2100" dirty="0"/>
              <a:t>Ignore issues</a:t>
            </a:r>
          </a:p>
          <a:p>
            <a:r>
              <a:rPr lang="en-US" sz="2100" dirty="0"/>
              <a:t>Ignore duplications</a:t>
            </a:r>
          </a:p>
          <a:p>
            <a:r>
              <a:rPr lang="en-US" sz="2100" dirty="0"/>
              <a:t>Ignore code coverage</a:t>
            </a:r>
          </a:p>
          <a:p>
            <a:r>
              <a:rPr lang="en-US" sz="2100" dirty="0"/>
              <a:t>Example:</a:t>
            </a:r>
          </a:p>
          <a:p>
            <a:pPr marL="0" indent="0">
              <a:buNone/>
            </a:pP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sonar:sonar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Dsonar.exclusions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</a:p>
          <a:p>
            <a:pPr marL="0" indent="0">
              <a:buNone/>
            </a:pP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/main/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webapp</a:t>
            </a:r>
            <a:r>
              <a:rPr lang="en-US" sz="2100" dirty="0">
                <a:latin typeface="Consolas" panose="020B0609020204030204" pitchFamily="49" charset="0"/>
                <a:cs typeface="Consolas" panose="020B0609020204030204" pitchFamily="49" charset="0"/>
              </a:rPr>
              <a:t>/lib/*.</a:t>
            </a:r>
            <a:r>
              <a:rPr lang="en-US" sz="2100" dirty="0" err="1">
                <a:latin typeface="Consolas" panose="020B0609020204030204" pitchFamily="49" charset="0"/>
                <a:cs typeface="Consolas" panose="020B0609020204030204" pitchFamily="49" charset="0"/>
              </a:rPr>
              <a:t>js</a:t>
            </a:r>
            <a:endParaRPr lang="en-US" sz="2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pic>
        <p:nvPicPr>
          <p:cNvPr id="2050" name="Picture 2" descr="Concept, Document, Focus, Letter, Looking, Magni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276350"/>
            <a:ext cx="3314700" cy="2206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4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Duplications across projects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4" y="1717098"/>
            <a:ext cx="6682393" cy="21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3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 them as fast as possible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r="13917" b="46222"/>
          <a:stretch/>
        </p:blipFill>
        <p:spPr>
          <a:xfrm>
            <a:off x="110300" y="1428750"/>
            <a:ext cx="6637401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43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Duplications across projects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" y="1352550"/>
            <a:ext cx="6746543" cy="362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5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7" y="2038350"/>
            <a:ext cx="664500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6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 debt pyramid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52550"/>
            <a:ext cx="6553200" cy="345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6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Using </a:t>
            </a:r>
            <a:r>
              <a:rPr lang="nl-NL" dirty="0" err="1" smtClean="0"/>
              <a:t>SonarQube</a:t>
            </a:r>
            <a:r>
              <a:rPr lang="nl-NL" dirty="0" smtClean="0"/>
              <a:t> on </a:t>
            </a:r>
            <a:r>
              <a:rPr lang="nl-NL" dirty="0" err="1" smtClean="0"/>
              <a:t>existing</a:t>
            </a:r>
            <a:r>
              <a:rPr lang="nl-NL" dirty="0" smtClean="0"/>
              <a:t> </a:t>
            </a:r>
            <a:r>
              <a:rPr lang="nl-NL" dirty="0" err="1" smtClean="0"/>
              <a:t>projects</a:t>
            </a:r>
            <a:endParaRPr lang="nl-NL" dirty="0"/>
          </a:p>
        </p:txBody>
      </p:sp>
      <p:pic>
        <p:nvPicPr>
          <p:cNvPr id="11266" name="Picture 2" descr="https://c1.staticflickr.com/9/8244/8496162264_31ca466476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1" y="1200149"/>
            <a:ext cx="5813378" cy="3878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Using </a:t>
            </a:r>
            <a:r>
              <a:rPr lang="nl-NL" dirty="0" err="1" smtClean="0"/>
              <a:t>SonarQube</a:t>
            </a:r>
            <a:r>
              <a:rPr lang="nl-NL" dirty="0" smtClean="0"/>
              <a:t> on </a:t>
            </a:r>
            <a:r>
              <a:rPr lang="nl-NL" dirty="0" err="1" smtClean="0"/>
              <a:t>existing</a:t>
            </a:r>
            <a:r>
              <a:rPr lang="nl-NL" dirty="0" smtClean="0"/>
              <a:t> </a:t>
            </a:r>
            <a:r>
              <a:rPr lang="nl-NL" dirty="0" err="1" smtClean="0"/>
              <a:t>projects</a:t>
            </a:r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6558"/>
            <a:ext cx="4682348" cy="119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0597"/>
            <a:ext cx="6298638" cy="174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10" y="2325745"/>
            <a:ext cx="4455875" cy="102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6"/>
          <a:stretch/>
        </p:blipFill>
        <p:spPr bwMode="auto">
          <a:xfrm>
            <a:off x="5314951" y="3126826"/>
            <a:ext cx="1159484" cy="13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9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SonarQube</a:t>
            </a:r>
            <a:r>
              <a:rPr lang="en-US" dirty="0" smtClean="0"/>
              <a:t> on existing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Identity hotspots</a:t>
            </a:r>
          </a:p>
          <a:p>
            <a:r>
              <a:rPr lang="en-US" sz="2100" dirty="0"/>
              <a:t>Use action plans</a:t>
            </a:r>
          </a:p>
          <a:p>
            <a:r>
              <a:rPr lang="en-US" sz="2100" dirty="0"/>
              <a:t>Maybe use a less strict quality profile</a:t>
            </a:r>
          </a:p>
          <a:p>
            <a:r>
              <a:rPr lang="en-US" sz="2100" dirty="0"/>
              <a:t>Add tasks/stories in the sprint to improve quality</a:t>
            </a:r>
          </a:p>
          <a:p>
            <a:r>
              <a:rPr lang="en-US" sz="2100" dirty="0"/>
              <a:t>Monitor quality of new code.</a:t>
            </a:r>
          </a:p>
          <a:p>
            <a:pPr lvl="1"/>
            <a:r>
              <a:rPr lang="en-US" sz="2100" dirty="0"/>
              <a:t>Cutoff plugin</a:t>
            </a:r>
          </a:p>
        </p:txBody>
      </p:sp>
    </p:spTree>
    <p:extLst>
      <p:ext uri="{BB962C8B-B14F-4D97-AF65-F5344CB8AC3E}">
        <p14:creationId xmlns:p14="http://schemas.microsoft.com/office/powerpoint/2010/main" val="26296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Hotspots</a:t>
            </a:r>
            <a:endParaRPr lang="nl-NL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3" y="1276350"/>
            <a:ext cx="679845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4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Planning issues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18" y="2490788"/>
            <a:ext cx="6265432" cy="44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10" y="3224807"/>
            <a:ext cx="3455049" cy="53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53" y="4016795"/>
            <a:ext cx="6969774" cy="42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1" y="1504950"/>
            <a:ext cx="6630526" cy="71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3197349" y="2211181"/>
            <a:ext cx="401570" cy="2693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own Arrow 8"/>
          <p:cNvSpPr/>
          <p:nvPr/>
        </p:nvSpPr>
        <p:spPr>
          <a:xfrm>
            <a:off x="3197349" y="2967632"/>
            <a:ext cx="401570" cy="2693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own Arrow 9"/>
          <p:cNvSpPr/>
          <p:nvPr/>
        </p:nvSpPr>
        <p:spPr>
          <a:xfrm>
            <a:off x="3197349" y="3751826"/>
            <a:ext cx="401570" cy="26933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808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Issues</a:t>
            </a:r>
            <a:endParaRPr lang="nl-NL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36" y="1428750"/>
            <a:ext cx="688767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0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Tips for using </a:t>
            </a:r>
            <a:r>
              <a:rPr lang="en-US" dirty="0" err="1" smtClean="0"/>
              <a:t>SonarQube</a:t>
            </a:r>
            <a:r>
              <a:rPr lang="en-US" dirty="0" smtClean="0"/>
              <a:t> in 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Create stories/tasks to improve the quality</a:t>
            </a:r>
          </a:p>
          <a:p>
            <a:r>
              <a:rPr lang="en-US" sz="2100" dirty="0"/>
              <a:t>Perform manual code reviews</a:t>
            </a:r>
          </a:p>
          <a:p>
            <a:r>
              <a:rPr lang="en-US" sz="2100" dirty="0"/>
              <a:t>Agree on a standard for items </a:t>
            </a:r>
            <a:r>
              <a:rPr lang="en-US" sz="2100" dirty="0" err="1"/>
              <a:t>SonarQube</a:t>
            </a:r>
            <a:r>
              <a:rPr lang="en-US" sz="2100" dirty="0"/>
              <a:t> cannot check</a:t>
            </a:r>
          </a:p>
          <a:p>
            <a:r>
              <a:rPr lang="en-US" sz="2100" dirty="0"/>
              <a:t>Fix items or mark them as false positive</a:t>
            </a:r>
          </a:p>
          <a:p>
            <a:r>
              <a:rPr lang="en-US" sz="2100" dirty="0"/>
              <a:t>Use separate logins</a:t>
            </a:r>
          </a:p>
          <a:p>
            <a:r>
              <a:rPr lang="en-US" sz="2100" dirty="0"/>
              <a:t>Settings/reviews are project specific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982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should I use </a:t>
            </a:r>
            <a:r>
              <a:rPr lang="en-US" dirty="0" err="1" smtClean="0"/>
              <a:t>SonarQube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I’m told to use it.</a:t>
            </a:r>
          </a:p>
          <a:p>
            <a:r>
              <a:rPr lang="en-US" sz="2100" dirty="0"/>
              <a:t>We need to achieve certain results (SIG…)</a:t>
            </a:r>
          </a:p>
          <a:p>
            <a:r>
              <a:rPr lang="en-US" sz="2100" dirty="0"/>
              <a:t>I want to improve my coding standards</a:t>
            </a:r>
          </a:p>
        </p:txBody>
      </p:sp>
      <p:pic>
        <p:nvPicPr>
          <p:cNvPr id="5122" name="Picture 2" descr="http://www.unix-ag.uni-kl.de/~guenther/images/failure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89" y="2343150"/>
            <a:ext cx="3604022" cy="305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Tips for using </a:t>
            </a:r>
            <a:r>
              <a:rPr lang="en-US" dirty="0" err="1" smtClean="0"/>
              <a:t>SonarQube</a:t>
            </a:r>
            <a:r>
              <a:rPr lang="en-US" dirty="0" smtClean="0"/>
              <a:t> in 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Options to use </a:t>
            </a:r>
            <a:r>
              <a:rPr lang="en-US" sz="2100" dirty="0" err="1"/>
              <a:t>SonarQube</a:t>
            </a:r>
            <a:endParaRPr lang="en-US" sz="2100" dirty="0"/>
          </a:p>
          <a:p>
            <a:pPr lvl="1"/>
            <a:r>
              <a:rPr lang="en-US" sz="2100" dirty="0"/>
              <a:t>Central server (commit AND nightly)</a:t>
            </a:r>
          </a:p>
          <a:p>
            <a:pPr lvl="1"/>
            <a:r>
              <a:rPr lang="en-US" sz="2100" dirty="0"/>
              <a:t>IDE plugin (for instance Eclipse plugin)</a:t>
            </a:r>
          </a:p>
          <a:p>
            <a:pPr lvl="1"/>
            <a:r>
              <a:rPr lang="en-US" sz="2100" dirty="0"/>
              <a:t>Local in your development environment	</a:t>
            </a:r>
          </a:p>
          <a:p>
            <a:r>
              <a:rPr lang="en-US" sz="2100" dirty="0"/>
              <a:t>Check code quality before ‘To verify’ step</a:t>
            </a:r>
          </a:p>
          <a:p>
            <a:pPr lvl="1"/>
            <a:r>
              <a:rPr lang="en-US" sz="2100" dirty="0"/>
              <a:t>First merge your code so it is up to date</a:t>
            </a:r>
          </a:p>
          <a:p>
            <a:r>
              <a:rPr lang="en-US" sz="2100" dirty="0"/>
              <a:t>Verifier should also verify the quality</a:t>
            </a:r>
          </a:p>
          <a:p>
            <a:pPr marL="274320" lvl="1" indent="0">
              <a:buNone/>
            </a:pPr>
            <a:endParaRPr lang="en-US" sz="21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486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2937"/>
            <a:ext cx="2100263" cy="2224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06" y="685800"/>
            <a:ext cx="2348444" cy="219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9" r="18013"/>
          <a:stretch/>
        </p:blipFill>
        <p:spPr>
          <a:xfrm>
            <a:off x="5557265" y="649367"/>
            <a:ext cx="986589" cy="2456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700" y="2892010"/>
            <a:ext cx="3957606" cy="164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3" t="18750" r="35986" b="10417"/>
          <a:stretch/>
        </p:blipFill>
        <p:spPr>
          <a:xfrm>
            <a:off x="3143251" y="2898440"/>
            <a:ext cx="966676" cy="1651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3000699"/>
            <a:ext cx="2286000" cy="1520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86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Accept failure, but improve continuously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“Once we accept our limits, we go beyond them.” </a:t>
            </a:r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/>
              <a:t>- 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39027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Questions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100" dirty="0" err="1"/>
              <a:t>Ask</a:t>
            </a:r>
            <a:r>
              <a:rPr lang="nl-NL" sz="2100" dirty="0"/>
              <a:t> me!</a:t>
            </a:r>
          </a:p>
          <a:p>
            <a:r>
              <a:rPr lang="nl-NL" sz="2100" dirty="0" err="1"/>
              <a:t>SonarQube</a:t>
            </a:r>
            <a:r>
              <a:rPr lang="nl-NL" sz="2100" dirty="0"/>
              <a:t> </a:t>
            </a:r>
            <a:r>
              <a:rPr lang="nl-NL" sz="2100" dirty="0" err="1"/>
              <a:t>dev</a:t>
            </a:r>
            <a:r>
              <a:rPr lang="nl-NL" sz="2100" dirty="0"/>
              <a:t> /user mailinglist</a:t>
            </a:r>
          </a:p>
          <a:p>
            <a:r>
              <a:rPr lang="nl-NL" sz="2100" dirty="0"/>
              <a:t>Sonarqube.org</a:t>
            </a:r>
          </a:p>
          <a:p>
            <a:r>
              <a:rPr lang="nl-NL" sz="2100" dirty="0" err="1"/>
              <a:t>Nemo</a:t>
            </a:r>
            <a:r>
              <a:rPr lang="nl-NL" sz="2100" dirty="0"/>
              <a:t> </a:t>
            </a:r>
            <a:r>
              <a:rPr lang="nl-NL" sz="2100" dirty="0" err="1"/>
              <a:t>example</a:t>
            </a:r>
            <a:r>
              <a:rPr lang="nl-NL" sz="2100" dirty="0"/>
              <a:t> dashboard</a:t>
            </a:r>
          </a:p>
          <a:p>
            <a:r>
              <a:rPr lang="nl-NL" sz="2100" dirty="0" err="1"/>
              <a:t>SonarQube</a:t>
            </a:r>
            <a:r>
              <a:rPr lang="nl-NL" sz="2100" dirty="0"/>
              <a:t> </a:t>
            </a:r>
            <a:r>
              <a:rPr lang="nl-NL" sz="2100" dirty="0" err="1"/>
              <a:t>books</a:t>
            </a:r>
            <a:endParaRPr lang="nl-NL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1558790"/>
            <a:ext cx="2628900" cy="262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6683" y="4108147"/>
            <a:ext cx="38246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 smtClean="0">
                <a:solidFill>
                  <a:schemeClr val="accent1"/>
                </a:solidFill>
              </a:rPr>
              <a:t>johan.janssen@infosupport.com</a:t>
            </a:r>
          </a:p>
          <a:p>
            <a:pPr algn="ctr"/>
            <a:r>
              <a:rPr lang="en-US" sz="2100" dirty="0">
                <a:solidFill>
                  <a:schemeClr val="accent1"/>
                </a:solidFill>
              </a:rPr>
              <a:t>@</a:t>
            </a:r>
            <a:r>
              <a:rPr lang="en-US" sz="2100" dirty="0" smtClean="0">
                <a:solidFill>
                  <a:schemeClr val="accent1"/>
                </a:solidFill>
              </a:rPr>
              <a:t>johanjanssen42</a:t>
            </a:r>
            <a:endParaRPr lang="en-US" sz="2100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477479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4026</TotalTime>
  <Words>907</Words>
  <Application>Microsoft Office PowerPoint</Application>
  <PresentationFormat>Custom</PresentationFormat>
  <Paragraphs>231</Paragraphs>
  <Slides>93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1" baseType="lpstr">
      <vt:lpstr>Arial</vt:lpstr>
      <vt:lpstr>Bodoni MT Condensed</vt:lpstr>
      <vt:lpstr>Calibri</vt:lpstr>
      <vt:lpstr>Consolas</vt:lpstr>
      <vt:lpstr>Courier New</vt:lpstr>
      <vt:lpstr>Franklin Gothic Book</vt:lpstr>
      <vt:lpstr>Wingdings</vt:lpstr>
      <vt:lpstr>Decatur</vt:lpstr>
      <vt:lpstr>Beyond the basics of SonarQube  Improve your Java(Script) even further</vt:lpstr>
      <vt:lpstr>Agenda</vt:lpstr>
      <vt:lpstr>Quality for thousands of years</vt:lpstr>
      <vt:lpstr>Quality after years of improvements</vt:lpstr>
      <vt:lpstr>Quality for 39 days</vt:lpstr>
      <vt:lpstr>Bugs</vt:lpstr>
      <vt:lpstr>Bugs</vt:lpstr>
      <vt:lpstr>Find them as fast as possible</vt:lpstr>
      <vt:lpstr>Why should I use SonarQube?</vt:lpstr>
      <vt:lpstr>SonarQube</vt:lpstr>
      <vt:lpstr>SonarQube</vt:lpstr>
      <vt:lpstr>SonarQube architecture</vt:lpstr>
      <vt:lpstr>SonarQube basic features</vt:lpstr>
      <vt:lpstr>PowerPoint Presentation</vt:lpstr>
      <vt:lpstr>Dashboard with ‘time changes’</vt:lpstr>
      <vt:lpstr>Configure dashboards</vt:lpstr>
      <vt:lpstr>Configure dashboards</vt:lpstr>
      <vt:lpstr>PowerPoint Presentation</vt:lpstr>
      <vt:lpstr>PowerPoint Presentation</vt:lpstr>
      <vt:lpstr>Quality Gates</vt:lpstr>
      <vt:lpstr>Notifications</vt:lpstr>
      <vt:lpstr>Analysing data</vt:lpstr>
      <vt:lpstr>Compare</vt:lpstr>
      <vt:lpstr>Measures</vt:lpstr>
      <vt:lpstr>Measure Filter as Bubble Chart</vt:lpstr>
      <vt:lpstr>Filter Motion Chart</vt:lpstr>
      <vt:lpstr>What is good code?</vt:lpstr>
      <vt:lpstr>Code review</vt:lpstr>
      <vt:lpstr>Roles</vt:lpstr>
      <vt:lpstr>Add code review</vt:lpstr>
      <vt:lpstr>Why code reviews?</vt:lpstr>
      <vt:lpstr>Hunting bad design and architecture</vt:lpstr>
      <vt:lpstr>Hunting bad design and architecture</vt:lpstr>
      <vt:lpstr>Architectural constraints</vt:lpstr>
      <vt:lpstr>Architectural constraints</vt:lpstr>
      <vt:lpstr>Package tangle index</vt:lpstr>
      <vt:lpstr>Package tangle index</vt:lpstr>
      <vt:lpstr>Testing</vt:lpstr>
      <vt:lpstr>Now manual execution of unit tests</vt:lpstr>
      <vt:lpstr>Coverage per test</vt:lpstr>
      <vt:lpstr>Coverage per test</vt:lpstr>
      <vt:lpstr>PowerPoint Presentation</vt:lpstr>
      <vt:lpstr>Coverage per test workspace</vt:lpstr>
      <vt:lpstr>Integration testing</vt:lpstr>
      <vt:lpstr>Integration testing</vt:lpstr>
      <vt:lpstr>Integration testing</vt:lpstr>
      <vt:lpstr>Unit and integration testing combined</vt:lpstr>
      <vt:lpstr>PMD rules for unit testing</vt:lpstr>
      <vt:lpstr>PMD rules for unit testing</vt:lpstr>
      <vt:lpstr>PMD rules for unit testing</vt:lpstr>
      <vt:lpstr>PowerPoint Presentation</vt:lpstr>
      <vt:lpstr>Other languages</vt:lpstr>
      <vt:lpstr>JavaScript</vt:lpstr>
      <vt:lpstr>JavaScript</vt:lpstr>
      <vt:lpstr>CSS</vt:lpstr>
      <vt:lpstr>CSS</vt:lpstr>
      <vt:lpstr>Web plugin</vt:lpstr>
      <vt:lpstr>Plugins</vt:lpstr>
      <vt:lpstr>Pitest plugin</vt:lpstr>
      <vt:lpstr>Pitest plugin</vt:lpstr>
      <vt:lpstr>Pitest plugin</vt:lpstr>
      <vt:lpstr>Pitest plugin</vt:lpstr>
      <vt:lpstr>Pitest plugin</vt:lpstr>
      <vt:lpstr>Build breaker plugin</vt:lpstr>
      <vt:lpstr>(Eclipse) IDE integration</vt:lpstr>
      <vt:lpstr>Eclipse SonarQube Issues</vt:lpstr>
      <vt:lpstr>Eclipse SonarQube Issues Editor</vt:lpstr>
      <vt:lpstr>Eclipse SonarQube Web Browser</vt:lpstr>
      <vt:lpstr>SCM Activity plugin</vt:lpstr>
      <vt:lpstr>Build Stability plugin</vt:lpstr>
      <vt:lpstr>Build Stability plugin</vt:lpstr>
      <vt:lpstr>Tab metrics plugin</vt:lpstr>
      <vt:lpstr>Mojo Bridge Plugin (Development)</vt:lpstr>
      <vt:lpstr>Mojo Bridge Plugin (Development)</vt:lpstr>
      <vt:lpstr>Leftovers</vt:lpstr>
      <vt:lpstr>Libraries</vt:lpstr>
      <vt:lpstr>Branches</vt:lpstr>
      <vt:lpstr>Exclusions</vt:lpstr>
      <vt:lpstr>Duplications across projects</vt:lpstr>
      <vt:lpstr>Duplications across projects</vt:lpstr>
      <vt:lpstr>Complexity</vt:lpstr>
      <vt:lpstr>Technical debt pyramid</vt:lpstr>
      <vt:lpstr>Using SonarQube on existing projects</vt:lpstr>
      <vt:lpstr>Using SonarQube on existing projects</vt:lpstr>
      <vt:lpstr>Using SonarQube on existing projects</vt:lpstr>
      <vt:lpstr>Hotspots</vt:lpstr>
      <vt:lpstr>Planning issues</vt:lpstr>
      <vt:lpstr>Issues</vt:lpstr>
      <vt:lpstr>Tips for using SonarQube in a project</vt:lpstr>
      <vt:lpstr>Tips for using SonarQube in a project</vt:lpstr>
      <vt:lpstr>PowerPoint Presentation</vt:lpstr>
      <vt:lpstr>Accept failure, but improve continuously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Sonar</dc:title>
  <dc:creator>Johan Janssen</dc:creator>
  <cp:lastModifiedBy>Johan Janssen</cp:lastModifiedBy>
  <cp:revision>191</cp:revision>
  <dcterms:created xsi:type="dcterms:W3CDTF">2006-08-16T00:00:00Z</dcterms:created>
  <dcterms:modified xsi:type="dcterms:W3CDTF">2015-03-16T09:27:03Z</dcterms:modified>
</cp:coreProperties>
</file>